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tiff" ContentType="image/tiff"/>
  <Default Extension="jpeg" ContentType="image/jpeg"/>
  <Default Extension="rels" ContentType="application/vnd.openxmlformats-package.relationships+xml"/>
  <Default Extension="vml" ContentType="application/vnd.openxmlformats-officedocument.vmlDrawing"/>
  <Default Extension="bin" ContentType="application/vnd.openxmlformats-officedocument.oleObject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40" r:id="rId1"/>
  </p:sldMasterIdLst>
  <p:sldIdLst>
    <p:sldId id="256" r:id="rId2"/>
    <p:sldId id="263" r:id="rId3"/>
    <p:sldId id="260" r:id="rId4"/>
    <p:sldId id="261" r:id="rId5"/>
    <p:sldId id="259" r:id="rId6"/>
    <p:sldId id="262" r:id="rId7"/>
    <p:sldId id="264" r:id="rId8"/>
    <p:sldId id="257" r:id="rId9"/>
    <p:sldId id="258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5"/>
    <p:restoredTop sz="94669"/>
  </p:normalViewPr>
  <p:slideViewPr>
    <p:cSldViewPr snapToGrid="0" snapToObjects="1">
      <p:cViewPr varScale="1">
        <p:scale>
          <a:sx n="78" d="100"/>
          <a:sy n="78" d="100"/>
        </p:scale>
        <p:origin x="208" y="3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.png"/></Relationships>
</file>

<file path=ppt/media/image1.jpg>
</file>

<file path=ppt/media/image10.tiff>
</file>

<file path=ppt/media/image11.tiff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9E016143-E03C-4CFD-AFDC-14E5BDEA754C}" type="datetimeFigureOut">
              <a:rPr lang="en-US" dirty="0"/>
              <a:t>6/6/18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33E54A-A8CA-48C1-9504-691B58049D29}" type="datetimeFigureOut">
              <a:rPr lang="en-US" dirty="0"/>
              <a:t>6/6/18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F6C806-BBF7-471C-9527-881CE2266695}" type="datetimeFigureOut">
              <a:rPr lang="en-US" dirty="0"/>
              <a:t>6/6/18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94063-DF36-4330-A365-08DA1FA5B7D6}" type="datetimeFigureOut">
              <a:rPr lang="en-US" dirty="0"/>
              <a:t>6/6/18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A7C6C-0F39-4D70-8E8D-FE5B9C95FA73}" type="datetimeFigureOut">
              <a:rPr lang="en-US" dirty="0"/>
              <a:t>6/6/18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CFA4AC-08CC-42CE-BD01-C191750A04EC}" type="datetimeFigureOut">
              <a:rPr lang="en-US" dirty="0"/>
              <a:t>6/6/18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A7A723-92A7-435B-B681-F25B092FEFEB}" type="datetimeFigureOut">
              <a:rPr lang="en-US" dirty="0"/>
              <a:t>6/6/18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170639-886C-4FCF-9EAB-ABB5DA3F3F4A}" type="datetimeFigureOut">
              <a:rPr lang="en-US" dirty="0"/>
              <a:t>6/6/18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30651-31F4-45D2-98AE-A2108F41BC07}" type="datetimeFigureOut">
              <a:rPr lang="en-US" dirty="0"/>
              <a:t>6/6/18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53789A-C914-4DB1-8815-80B5EC7335C5}" type="datetimeFigureOut">
              <a:rPr lang="en-US" dirty="0"/>
              <a:t>6/6/18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6440AA-91A0-436F-8FDB-C0F939DCAE21}" type="datetimeFigureOut">
              <a:rPr lang="en-US" dirty="0"/>
              <a:t>6/6/18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0E59FD0C-5451-4CA0-86AF-E70AE3279989}" type="datetimeFigureOut">
              <a:rPr lang="en-US" dirty="0"/>
              <a:t>6/6/18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tiff"/><Relationship Id="rId3" Type="http://schemas.openxmlformats.org/officeDocument/2006/relationships/image" Target="../media/image11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oleObject" Target="../embeddings/oleObject1.bin"/><Relationship Id="rId5" Type="http://schemas.openxmlformats.org/officeDocument/2006/relationships/image" Target="../media/image2.png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GA Data Science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79180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applications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Having trained the model we tried it on data it had never seen before</a:t>
            </a:r>
          </a:p>
          <a:p>
            <a:r>
              <a:rPr lang="en-US" dirty="0" smtClean="0"/>
              <a:t>The issue encountered was that the training model insufficiently covered all those instances a non GC object could be</a:t>
            </a:r>
          </a:p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874816" y="1691322"/>
            <a:ext cx="5271702" cy="3585324"/>
          </a:xfrm>
        </p:spPr>
      </p:pic>
    </p:spTree>
    <p:extLst>
      <p:ext uri="{BB962C8B-B14F-4D97-AF65-F5344CB8AC3E}">
        <p14:creationId xmlns:p14="http://schemas.microsoft.com/office/powerpoint/2010/main" val="15296225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Unsatisfactory results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262063" y="2534494"/>
            <a:ext cx="4479925" cy="2939950"/>
          </a:xfrm>
        </p:spPr>
      </p:pic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26163" y="2498681"/>
            <a:ext cx="4481512" cy="3011576"/>
          </a:xfrm>
        </p:spPr>
      </p:pic>
      <p:sp>
        <p:nvSpPr>
          <p:cNvPr id="7" name="TextBox 6"/>
          <p:cNvSpPr txBox="1"/>
          <p:nvPr/>
        </p:nvSpPr>
        <p:spPr>
          <a:xfrm>
            <a:off x="3298372" y="5474444"/>
            <a:ext cx="14205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g-</a:t>
            </a:r>
            <a:r>
              <a:rPr lang="en-US" dirty="0" err="1" smtClean="0"/>
              <a:t>i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218715" y="5474444"/>
            <a:ext cx="14205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g-</a:t>
            </a:r>
            <a:r>
              <a:rPr lang="en-US" dirty="0" err="1" smtClean="0"/>
              <a:t>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7186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improve the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 smtClean="0"/>
              <a:t>Having an overall larger training set</a:t>
            </a:r>
          </a:p>
          <a:p>
            <a:pPr lvl="1"/>
            <a:r>
              <a:rPr lang="en-US" sz="2000" dirty="0" smtClean="0"/>
              <a:t>More sources especially non GC sources will increase how well the model can learn</a:t>
            </a:r>
          </a:p>
          <a:p>
            <a:pPr lvl="1"/>
            <a:r>
              <a:rPr lang="en-US" sz="2000" dirty="0" smtClean="0"/>
              <a:t>With increased data we will be able to use its X and Y </a:t>
            </a:r>
            <a:r>
              <a:rPr lang="en-US" sz="2000" dirty="0" err="1" smtClean="0"/>
              <a:t>coordiantes</a:t>
            </a:r>
            <a:r>
              <a:rPr lang="en-US" sz="2000" dirty="0" smtClean="0"/>
              <a:t> relative to its host galaxy as a </a:t>
            </a:r>
            <a:r>
              <a:rPr lang="en-US" sz="2000" dirty="0" err="1" smtClean="0"/>
              <a:t>vairable</a:t>
            </a:r>
            <a:r>
              <a:rPr lang="en-US" sz="2000" dirty="0" smtClean="0"/>
              <a:t> in the model</a:t>
            </a:r>
          </a:p>
          <a:p>
            <a:r>
              <a:rPr lang="en-US" sz="2000" dirty="0" smtClean="0"/>
              <a:t>Including more variables to fit</a:t>
            </a:r>
          </a:p>
          <a:p>
            <a:pPr lvl="1"/>
            <a:r>
              <a:rPr lang="en-US" sz="2000" dirty="0" smtClean="0"/>
              <a:t>At the moment limited to three variables</a:t>
            </a:r>
          </a:p>
          <a:p>
            <a:pPr lvl="1"/>
            <a:r>
              <a:rPr lang="en-US" sz="2000" dirty="0" smtClean="0"/>
              <a:t>Should include information about the objects light profile and size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524524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Any Questions?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03026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little bit of background</a:t>
            </a:r>
          </a:p>
          <a:p>
            <a:r>
              <a:rPr lang="en-US" dirty="0" smtClean="0"/>
              <a:t>What was the hypothesis and problem statement</a:t>
            </a:r>
          </a:p>
          <a:p>
            <a:r>
              <a:rPr lang="en-US" dirty="0" smtClean="0"/>
              <a:t>Exploratory analysis</a:t>
            </a:r>
          </a:p>
          <a:p>
            <a:r>
              <a:rPr lang="en-US" dirty="0" smtClean="0"/>
              <a:t>The actual model</a:t>
            </a:r>
          </a:p>
          <a:p>
            <a:r>
              <a:rPr lang="en-US" dirty="0" smtClean="0"/>
              <a:t>Applying the model to other datasets</a:t>
            </a:r>
          </a:p>
          <a:p>
            <a:r>
              <a:rPr lang="en-US" dirty="0" smtClean="0"/>
              <a:t>How the model could be improved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61283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Training a model to identify GCs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Globular clusters clumps of stars in the halo of galaxies</a:t>
            </a:r>
          </a:p>
          <a:p>
            <a:r>
              <a:rPr lang="en-US" dirty="0" smtClean="0"/>
              <a:t>They are used to determine galaxy ages and how they formed</a:t>
            </a:r>
          </a:p>
          <a:p>
            <a:r>
              <a:rPr lang="en-US" dirty="0" smtClean="0"/>
              <a:t>Identifying them is a long time consuming process normally done by hand and many assumptions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9555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8C41B5B-A092-6746-B1F7-7F0042BC1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project 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6E962D91-53D5-6D44-84A7-391F4DA8AB8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Hypothesis :</a:t>
            </a:r>
          </a:p>
          <a:p>
            <a:pPr lvl="1"/>
            <a:r>
              <a:rPr lang="en-US" dirty="0"/>
              <a:t>Inferring GCs through training data and class them into their respective subpopulations</a:t>
            </a:r>
          </a:p>
          <a:p>
            <a:r>
              <a:rPr lang="en-US" dirty="0"/>
              <a:t> Data: </a:t>
            </a:r>
          </a:p>
          <a:p>
            <a:pPr lvl="1"/>
            <a:r>
              <a:rPr lang="en-US" dirty="0"/>
              <a:t>g [mag],r[mag],</a:t>
            </a:r>
            <a:r>
              <a:rPr lang="en-US" dirty="0" err="1"/>
              <a:t>i</a:t>
            </a:r>
            <a:r>
              <a:rPr lang="en-US" dirty="0"/>
              <a:t>[mag],sky coordinates</a:t>
            </a:r>
          </a:p>
          <a:p>
            <a:r>
              <a:rPr lang="en-US" dirty="0"/>
              <a:t>Test set:</a:t>
            </a:r>
          </a:p>
          <a:p>
            <a:pPr lvl="1"/>
            <a:r>
              <a:rPr lang="en-US" dirty="0"/>
              <a:t>244 confirmed GC*s as well as those objects that are not GC*s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xmlns="" id="{CFF33965-DF11-6C49-8FBF-5026E0CB29F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274094"/>
            <a:ext cx="5181600" cy="3454400"/>
          </a:xfr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761E6F64-2767-2842-8686-59A92E70DB04}"/>
              </a:ext>
            </a:extLst>
          </p:cNvPr>
          <p:cNvSpPr txBox="1"/>
          <p:nvPr/>
        </p:nvSpPr>
        <p:spPr>
          <a:xfrm>
            <a:off x="2980706" y="6176963"/>
            <a:ext cx="3039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*GC stands for globular cluster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xmlns="" id="{F1403F71-3B29-8D4A-AD3F-73083F1B2308}"/>
              </a:ext>
            </a:extLst>
          </p:cNvPr>
          <p:cNvGrpSpPr/>
          <p:nvPr/>
        </p:nvGrpSpPr>
        <p:grpSpPr>
          <a:xfrm>
            <a:off x="6172200" y="2079550"/>
            <a:ext cx="4816260" cy="4451695"/>
            <a:chOff x="3473487" y="1200419"/>
            <a:chExt cx="4816260" cy="4451695"/>
          </a:xfrm>
        </p:grpSpPr>
        <p:sp>
          <p:nvSpPr>
            <p:cNvPr id="16" name="Text Box 5">
              <a:extLst>
                <a:ext uri="{FF2B5EF4-FFF2-40B4-BE49-F238E27FC236}">
                  <a16:creationId xmlns:a16="http://schemas.microsoft.com/office/drawing/2014/main" xmlns="" id="{24D08018-4F09-3F4B-BE10-1642463ECEA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473487" y="4801567"/>
              <a:ext cx="4816260" cy="348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anchor="b">
              <a:spAutoFit/>
            </a:bodyPr>
            <a:lstStyle/>
            <a:p>
              <a:pPr algn="ctr">
                <a:spcBef>
                  <a:spcPct val="50000"/>
                </a:spcBef>
                <a:defRPr/>
              </a:pPr>
              <a:r>
                <a:rPr kumimoji="1" lang="en-US" altLang="en-US" dirty="0">
                  <a:latin typeface="Arial" charset="0"/>
                </a:rPr>
                <a:t>V-I =      0.95      		1.15      	</a:t>
              </a:r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xmlns="" id="{B1141211-4910-FB4D-84D3-D2182413FDA5}"/>
                </a:ext>
              </a:extLst>
            </p:cNvPr>
            <p:cNvGrpSpPr/>
            <p:nvPr/>
          </p:nvGrpSpPr>
          <p:grpSpPr>
            <a:xfrm>
              <a:off x="3735355" y="1200419"/>
              <a:ext cx="4554392" cy="3447177"/>
              <a:chOff x="5788544" y="1697077"/>
              <a:chExt cx="4899868" cy="3655457"/>
            </a:xfrm>
          </p:grpSpPr>
          <p:graphicFrame>
            <p:nvGraphicFramePr>
              <p:cNvPr id="19" name="Object 4">
                <a:extLst>
                  <a:ext uri="{FF2B5EF4-FFF2-40B4-BE49-F238E27FC236}">
                    <a16:creationId xmlns:a16="http://schemas.microsoft.com/office/drawing/2014/main" xmlns="" id="{303F8403-97AE-4144-AD37-6CD91F1F04EF}"/>
                  </a:ext>
                </a:extLst>
              </p:cNvPr>
              <p:cNvGraphicFramePr>
                <a:graphicFrameLocks noChangeAspect="1"/>
              </p:cNvGraphicFramePr>
              <p:nvPr>
                <p:extLst/>
              </p:nvPr>
            </p:nvGraphicFramePr>
            <p:xfrm>
              <a:off x="5788544" y="1697077"/>
              <a:ext cx="4899868" cy="3655457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1028" name="Clip" r:id="rId4" imgW="3485714" imgH="2600000" progId="MS_ClipArt_Gallery.2">
                      <p:embed/>
                    </p:oleObj>
                  </mc:Choice>
                  <mc:Fallback>
                    <p:oleObj name="Clip" r:id="rId4" imgW="3485714" imgH="2600000" progId="MS_ClipArt_Gallery.2">
                      <p:embed/>
                      <p:pic>
                        <p:nvPicPr>
                          <p:cNvPr id="0" name=""/>
                          <p:cNvPicPr>
                            <a:picLocks noChangeAspect="1" noChangeArrowheads="1"/>
                          </p:cNvPicPr>
                          <p:nvPr/>
                        </p:nvPicPr>
                        <p:blipFill>
                          <a:blip r:embed="rId5">
                            <a:lum bright="6000" contrast="48000"/>
                            <a:extLst>
                              <a:ext uri="{28A0092B-C50C-407E-A947-70E740481C1C}">
                                <a14:useLocalDpi xmlns:a14="http://schemas.microsoft.com/office/drawing/2010/main" val="0"/>
                              </a:ext>
                            </a:extLst>
                          </a:blip>
                          <a:srcRect/>
                          <a:stretch>
                            <a:fillRect/>
                          </a:stretch>
                        </p:blipFill>
                        <p:spPr bwMode="auto">
                          <a:xfrm>
                            <a:off x="5788544" y="1697077"/>
                            <a:ext cx="4899868" cy="3655457"/>
                          </a:xfrm>
                          <a:prstGeom prst="rect">
                            <a:avLst/>
                          </a:prstGeom>
                          <a:noFill/>
                          <a:ln>
                            <a:noFill/>
                          </a:ln>
                          <a:effectLst/>
                        </p:spPr>
                      </p:pic>
                    </p:oleObj>
                  </mc:Fallback>
                </mc:AlternateContent>
              </a:graphicData>
            </a:graphic>
          </p:graphicFrame>
          <p:sp>
            <p:nvSpPr>
              <p:cNvPr id="20" name="Line 6">
                <a:extLst>
                  <a:ext uri="{FF2B5EF4-FFF2-40B4-BE49-F238E27FC236}">
                    <a16:creationId xmlns:a16="http://schemas.microsoft.com/office/drawing/2014/main" xmlns="" id="{94E5BDEA-4B66-AE4C-A233-83B60A13088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H="1">
                <a:off x="7659266" y="1785619"/>
                <a:ext cx="4952" cy="3493533"/>
              </a:xfrm>
              <a:prstGeom prst="line">
                <a:avLst/>
              </a:prstGeom>
              <a:noFill/>
              <a:ln w="57150">
                <a:solidFill>
                  <a:schemeClr val="accent1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 eaLnBrk="1" hangingPunct="1">
                  <a:spcBef>
                    <a:spcPct val="50000"/>
                  </a:spcBef>
                  <a:buFont typeface="Math C" charset="0"/>
                  <a:buNone/>
                  <a:defRPr/>
                </a:pPr>
                <a:endParaRPr lang="en-GB"/>
              </a:p>
            </p:txBody>
          </p:sp>
          <p:sp>
            <p:nvSpPr>
              <p:cNvPr id="21" name="Line 7">
                <a:extLst>
                  <a:ext uri="{FF2B5EF4-FFF2-40B4-BE49-F238E27FC236}">
                    <a16:creationId xmlns:a16="http://schemas.microsoft.com/office/drawing/2014/main" xmlns="" id="{09FBB963-C804-BD41-A014-B253D8540666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9048952" y="1785619"/>
                <a:ext cx="9154" cy="3493533"/>
              </a:xfrm>
              <a:prstGeom prst="line">
                <a:avLst/>
              </a:prstGeom>
              <a:noFill/>
              <a:ln w="57150">
                <a:solidFill>
                  <a:srgbClr val="FF3300"/>
                </a:solidFill>
                <a:round/>
                <a:headEnd/>
                <a:tailEnd/>
              </a:ln>
              <a:effectLst/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wrap="none" anchor="ctr"/>
              <a:lstStyle/>
              <a:p>
                <a:pPr algn="ctr" eaLnBrk="1" hangingPunct="1">
                  <a:spcBef>
                    <a:spcPct val="50000"/>
                  </a:spcBef>
                  <a:buFont typeface="Math C" charset="0"/>
                  <a:buNone/>
                  <a:defRPr/>
                </a:pPr>
                <a:endParaRPr lang="en-GB"/>
              </a:p>
            </p:txBody>
          </p:sp>
        </p:grpSp>
        <p:sp>
          <p:nvSpPr>
            <p:cNvPr id="18" name="Text Box 8">
              <a:extLst>
                <a:ext uri="{FF2B5EF4-FFF2-40B4-BE49-F238E27FC236}">
                  <a16:creationId xmlns:a16="http://schemas.microsoft.com/office/drawing/2014/main" xmlns="" id="{2D836C51-386E-4144-8083-1E29B519BD7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662451" y="5303826"/>
              <a:ext cx="3966332" cy="34828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anchor="b">
              <a:spAutoFit/>
            </a:bodyPr>
            <a:lstStyle/>
            <a:p>
              <a:pPr algn="ctr">
                <a:spcBef>
                  <a:spcPct val="50000"/>
                </a:spcBef>
                <a:defRPr/>
              </a:pPr>
              <a:r>
                <a:rPr kumimoji="1" lang="en-US" altLang="en-US" dirty="0">
                  <a:latin typeface="Arial" charset="0"/>
                </a:rPr>
                <a:t>[Fe/H] =      -1.5    	       -0.5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30482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Exploratory analysis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30112" y="2306297"/>
            <a:ext cx="4724400" cy="3200400"/>
          </a:xfrm>
        </p:spPr>
      </p:pic>
      <p:sp>
        <p:nvSpPr>
          <p:cNvPr id="5" name="TextBox 4"/>
          <p:cNvSpPr txBox="1"/>
          <p:nvPr/>
        </p:nvSpPr>
        <p:spPr>
          <a:xfrm>
            <a:off x="1485900" y="2306297"/>
            <a:ext cx="414745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Unfortunately training data was limited to three measurements of magnitude (g, r, </a:t>
            </a:r>
            <a:r>
              <a:rPr lang="en-US" sz="2000" dirty="0" err="1" smtClean="0"/>
              <a:t>i</a:t>
            </a:r>
            <a:r>
              <a:rPr lang="en-US" sz="2000" dirty="0" smtClean="0"/>
              <a:t>)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6189550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5343" y="0"/>
            <a:ext cx="72630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5319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model!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88188" y="1691322"/>
            <a:ext cx="4480560" cy="4351337"/>
          </a:xfrm>
        </p:spPr>
        <p:txBody>
          <a:bodyPr/>
          <a:lstStyle/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Using GC magnitudes to infer the probability of whether an object is a GC or not</a:t>
            </a:r>
          </a:p>
          <a:p>
            <a:r>
              <a:rPr lang="en-US" dirty="0" smtClean="0"/>
              <a:t>Success is measured in how often the model can correctly identify a GC compared to the times it does not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468748" y="1404257"/>
            <a:ext cx="5971685" cy="4083465"/>
          </a:xfrm>
        </p:spPr>
      </p:pic>
    </p:spTree>
    <p:extLst>
      <p:ext uri="{BB962C8B-B14F-4D97-AF65-F5344CB8AC3E}">
        <p14:creationId xmlns:p14="http://schemas.microsoft.com/office/powerpoint/2010/main" val="10396372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GC systems are known to be bimodal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16628" y="1957358"/>
            <a:ext cx="6092825" cy="4356697"/>
          </a:xfrm>
        </p:spPr>
      </p:pic>
    </p:spTree>
    <p:extLst>
      <p:ext uri="{BB962C8B-B14F-4D97-AF65-F5344CB8AC3E}">
        <p14:creationId xmlns:p14="http://schemas.microsoft.com/office/powerpoint/2010/main" val="1407629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a Gaussian mixture model (GMM)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61972" y="1546398"/>
            <a:ext cx="6710553" cy="4450156"/>
          </a:xfrm>
        </p:spPr>
      </p:pic>
      <p:sp>
        <p:nvSpPr>
          <p:cNvPr id="5" name="TextBox 4"/>
          <p:cNvSpPr txBox="1"/>
          <p:nvPr/>
        </p:nvSpPr>
        <p:spPr>
          <a:xfrm>
            <a:off x="5397899" y="5996554"/>
            <a:ext cx="14205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g-</a:t>
            </a:r>
            <a:r>
              <a:rPr lang="en-US" dirty="0" err="1" smtClean="0"/>
              <a:t>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6080738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23</TotalTime>
  <Words>323</Words>
  <Application>Microsoft Macintosh PowerPoint</Application>
  <PresentationFormat>Widescreen</PresentationFormat>
  <Paragraphs>46</Paragraphs>
  <Slides>13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Century Schoolbook</vt:lpstr>
      <vt:lpstr>Math C</vt:lpstr>
      <vt:lpstr>Wingdings 2</vt:lpstr>
      <vt:lpstr>Arial</vt:lpstr>
      <vt:lpstr>View</vt:lpstr>
      <vt:lpstr>Clip</vt:lpstr>
      <vt:lpstr>GA Data Science</vt:lpstr>
      <vt:lpstr>Outline</vt:lpstr>
      <vt:lpstr>Training a model to identify GCs</vt:lpstr>
      <vt:lpstr>Basic project plan</vt:lpstr>
      <vt:lpstr>Exploratory analysis</vt:lpstr>
      <vt:lpstr>PowerPoint Presentation</vt:lpstr>
      <vt:lpstr>The model!</vt:lpstr>
      <vt:lpstr>GC systems are known to be bimodal</vt:lpstr>
      <vt:lpstr>Using a Gaussian mixture model (GMM)</vt:lpstr>
      <vt:lpstr>More applications</vt:lpstr>
      <vt:lpstr>Unsatisfactory results</vt:lpstr>
      <vt:lpstr>How to improve the model</vt:lpstr>
      <vt:lpstr>Any Questions?</vt:lpstr>
    </vt:vector>
  </TitlesOfParts>
  <Company/>
  <LinksUpToDate>false</LinksUpToDate>
  <SharedDoc>false</SharedDoc>
  <HyperlinksChanged>false</HyperlinksChanged>
  <AppVersion>15.0023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GA Data Science</dc:title>
  <dc:creator>Microsoft Office User</dc:creator>
  <cp:lastModifiedBy>Microsoft Office User</cp:lastModifiedBy>
  <cp:revision>4</cp:revision>
  <dcterms:created xsi:type="dcterms:W3CDTF">2018-06-06T08:55:25Z</dcterms:created>
  <dcterms:modified xsi:type="dcterms:W3CDTF">2018-06-06T09:18:31Z</dcterms:modified>
</cp:coreProperties>
</file>

<file path=docProps/thumbnail.jpeg>
</file>